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6"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F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15" autoAdjust="0"/>
  </p:normalViewPr>
  <p:slideViewPr>
    <p:cSldViewPr snapToGrid="0">
      <p:cViewPr>
        <p:scale>
          <a:sx n="76" d="100"/>
          <a:sy n="76" d="100"/>
        </p:scale>
        <p:origin x="-504"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883987-EDE7-4DF9-B7E9-0B657E880562}" type="datetimeFigureOut">
              <a:rPr lang="en-IN" smtClean="0"/>
              <a:t>17-04-2024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39769D-84F7-4C07-92FF-1808887710B0}" type="slidenum">
              <a:rPr lang="en-IN" smtClean="0"/>
              <a:t>‹#›</a:t>
            </a:fld>
            <a:endParaRPr lang="en-IN"/>
          </a:p>
        </p:txBody>
      </p:sp>
    </p:spTree>
    <p:extLst>
      <p:ext uri="{BB962C8B-B14F-4D97-AF65-F5344CB8AC3E}">
        <p14:creationId xmlns:p14="http://schemas.microsoft.com/office/powerpoint/2010/main" val="135789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E39769D-84F7-4C07-92FF-1808887710B0}" type="slidenum">
              <a:rPr lang="en-IN" smtClean="0"/>
              <a:t>4</a:t>
            </a:fld>
            <a:endParaRPr lang="en-IN"/>
          </a:p>
        </p:txBody>
      </p:sp>
    </p:spTree>
    <p:extLst>
      <p:ext uri="{BB962C8B-B14F-4D97-AF65-F5344CB8AC3E}">
        <p14:creationId xmlns:p14="http://schemas.microsoft.com/office/powerpoint/2010/main" val="1941540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4F14C3-F6DF-D7EA-1504-8311374061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275FC6B9-C917-F647-8BED-CD3DD236B0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1BA1EB60-75DD-8E32-7422-DAE01B56EEC3}"/>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5" name="Footer Placeholder 4">
            <a:extLst>
              <a:ext uri="{FF2B5EF4-FFF2-40B4-BE49-F238E27FC236}">
                <a16:creationId xmlns="" xmlns:a16="http://schemas.microsoft.com/office/drawing/2014/main" id="{A65E1ACE-554C-B5C6-F2D7-3565CF8965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6DF508E-A4D3-853C-3362-F95A2BF86628}"/>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50144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A0D8C-B941-B110-1C2B-69B6F46768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173EF38-0059-C99A-71FD-49556966EB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9A89327-687B-BEBA-02DD-5151F0D91BE9}"/>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5" name="Footer Placeholder 4">
            <a:extLst>
              <a:ext uri="{FF2B5EF4-FFF2-40B4-BE49-F238E27FC236}">
                <a16:creationId xmlns="" xmlns:a16="http://schemas.microsoft.com/office/drawing/2014/main" id="{7FE424EA-BD12-05CF-C526-F8C8B3E76E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AD181A3-B698-670C-8E7A-59A3D46DDEC4}"/>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141145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4B90598-7527-8907-45F6-5C4C962BC4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9897113-07FD-6A42-A9E6-D53CFD172A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2A945D9-9D54-0B3B-4C69-A9F21A7A7434}"/>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5" name="Footer Placeholder 4">
            <a:extLst>
              <a:ext uri="{FF2B5EF4-FFF2-40B4-BE49-F238E27FC236}">
                <a16:creationId xmlns="" xmlns:a16="http://schemas.microsoft.com/office/drawing/2014/main" id="{F4464B90-C843-9F98-064E-066003D4D6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2B979DD-D61B-00DF-9F5A-AD849448B898}"/>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201980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E42422-0589-3B01-50C4-666DF4B4CB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935B5850-CBA3-ABB7-646B-1C18A276F0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5640636-EE33-4873-684D-8C2887CDE23E}"/>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5" name="Footer Placeholder 4">
            <a:extLst>
              <a:ext uri="{FF2B5EF4-FFF2-40B4-BE49-F238E27FC236}">
                <a16:creationId xmlns="" xmlns:a16="http://schemas.microsoft.com/office/drawing/2014/main" id="{47539C5D-FDC3-15B1-FBB5-602D17C27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4E3E4A3-328B-9A36-7EC2-46B802775B40}"/>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192626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3B17D0-ACB9-C013-60C9-509874D530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A4E7BDE-66CF-4DAF-81F4-8F81A38573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6FBE3AA3-042E-FB86-6443-AEBA6E924E4C}"/>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5" name="Footer Placeholder 4">
            <a:extLst>
              <a:ext uri="{FF2B5EF4-FFF2-40B4-BE49-F238E27FC236}">
                <a16:creationId xmlns="" xmlns:a16="http://schemas.microsoft.com/office/drawing/2014/main" id="{3B887FAF-C5DA-C4BE-CF80-DFB3D2FD3E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5C963A83-D935-699F-C740-261F2B1D93A5}"/>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3720457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5B9314-8AE7-DF4C-ADD9-F017C4AD90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DC766C9-7CC3-2323-BFEE-675AB62C97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3206E07C-3DC3-1DC4-36A7-CD245565C6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2AC6A2C0-71A2-B5A5-57CB-D4FE751F4E1A}"/>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6" name="Footer Placeholder 5">
            <a:extLst>
              <a:ext uri="{FF2B5EF4-FFF2-40B4-BE49-F238E27FC236}">
                <a16:creationId xmlns="" xmlns:a16="http://schemas.microsoft.com/office/drawing/2014/main" id="{F29B082C-B194-3E57-BCB2-B51D73BCAF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0B6B3291-B599-1021-DAD2-7544F37B0463}"/>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762658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827150-4582-7484-CC3D-D2D00D248B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D09DC64-B296-D501-24F7-642F194FA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8D9BF69-5456-9EAA-D2D4-F052811AD0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D8035AC4-1A8B-F7EE-B838-24194AC7C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B1F028D-0CDC-3900-F928-85EC964E76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A3472FD6-2313-67A8-32D0-5620066E5B0A}"/>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8" name="Footer Placeholder 7">
            <a:extLst>
              <a:ext uri="{FF2B5EF4-FFF2-40B4-BE49-F238E27FC236}">
                <a16:creationId xmlns="" xmlns:a16="http://schemas.microsoft.com/office/drawing/2014/main" id="{2DB79DFE-809D-58BD-3EC1-797051B370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F9FE3E87-103B-A7A0-94A3-5BD75CC89166}"/>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411551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71AA93-1E73-CDF5-4684-742BE6CC386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6994E008-9349-7EC4-1F29-12BD5860B8B7}"/>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4" name="Footer Placeholder 3">
            <a:extLst>
              <a:ext uri="{FF2B5EF4-FFF2-40B4-BE49-F238E27FC236}">
                <a16:creationId xmlns="" xmlns:a16="http://schemas.microsoft.com/office/drawing/2014/main" id="{F624948C-E796-82F5-1C3A-9C09CB9BA1C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5C6D66C9-2A09-7C02-9B11-1BA551E5FC3A}"/>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2087866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A3C32AF-BE6D-2968-CD6C-A5F78EB44B53}"/>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3" name="Footer Placeholder 2">
            <a:extLst>
              <a:ext uri="{FF2B5EF4-FFF2-40B4-BE49-F238E27FC236}">
                <a16:creationId xmlns="" xmlns:a16="http://schemas.microsoft.com/office/drawing/2014/main" id="{6768A759-2425-8288-2467-B335047B38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A09DEC9C-5F5A-6BE3-E895-57BA26A2CC9C}"/>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3021541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29C8CA-57AD-039B-54E8-8EA886DC7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C546825-860E-DCF2-06C8-DEFF9334A2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36BEF53C-FCBD-FCA1-73A2-264B27BC3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27D4FF1-A2B3-3A08-F80D-387DAFF269A7}"/>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6" name="Footer Placeholder 5">
            <a:extLst>
              <a:ext uri="{FF2B5EF4-FFF2-40B4-BE49-F238E27FC236}">
                <a16:creationId xmlns="" xmlns:a16="http://schemas.microsoft.com/office/drawing/2014/main" id="{3E6F873F-428B-C2CB-B04B-FFE0B5ADD5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E73DE2B-6D48-073B-A925-83FE0039E936}"/>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1430323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7F7E4E-DEBC-BC35-17F2-636A47F275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CDED88E-2EBB-BE47-1621-8CDF419104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29186D4A-2BE7-6731-3596-941889C69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55E1900-0E7C-C8F7-2494-8B80B1A758D7}"/>
              </a:ext>
            </a:extLst>
          </p:cNvPr>
          <p:cNvSpPr>
            <a:spLocks noGrp="1"/>
          </p:cNvSpPr>
          <p:nvPr>
            <p:ph type="dt" sz="half" idx="10"/>
          </p:nvPr>
        </p:nvSpPr>
        <p:spPr/>
        <p:txBody>
          <a:bodyPr/>
          <a:lstStyle/>
          <a:p>
            <a:fld id="{A4B356D8-4ADA-4C31-BA99-4623120DDC48}" type="datetimeFigureOut">
              <a:rPr lang="en-IN" smtClean="0"/>
              <a:t>17-04-2024</a:t>
            </a:fld>
            <a:endParaRPr lang="en-IN"/>
          </a:p>
        </p:txBody>
      </p:sp>
      <p:sp>
        <p:nvSpPr>
          <p:cNvPr id="6" name="Footer Placeholder 5">
            <a:extLst>
              <a:ext uri="{FF2B5EF4-FFF2-40B4-BE49-F238E27FC236}">
                <a16:creationId xmlns="" xmlns:a16="http://schemas.microsoft.com/office/drawing/2014/main" id="{C5C890E1-E338-5369-E72C-6B320F6269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D237978-7C05-4C18-38B3-45F1329AE877}"/>
              </a:ext>
            </a:extLst>
          </p:cNvPr>
          <p:cNvSpPr>
            <a:spLocks noGrp="1"/>
          </p:cNvSpPr>
          <p:nvPr>
            <p:ph type="sldNum" sz="quarter" idx="12"/>
          </p:nvPr>
        </p:nvSpPr>
        <p:spPr/>
        <p:txBody>
          <a:bodyPr/>
          <a:lstStyle/>
          <a:p>
            <a:fld id="{065FD20C-3789-4C37-8EB3-917C22379E9B}" type="slidenum">
              <a:rPr lang="en-IN" smtClean="0"/>
              <a:t>‹#›</a:t>
            </a:fld>
            <a:endParaRPr lang="en-IN"/>
          </a:p>
        </p:txBody>
      </p:sp>
    </p:spTree>
    <p:extLst>
      <p:ext uri="{BB962C8B-B14F-4D97-AF65-F5344CB8AC3E}">
        <p14:creationId xmlns:p14="http://schemas.microsoft.com/office/powerpoint/2010/main" val="1761611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145EB45-7F23-FCFD-C1B9-DE43CA68B5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E017BC8C-344A-F657-C096-6F87BDF825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38AEB6B-8E0B-2B55-4674-D6C9D5B23C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356D8-4ADA-4C31-BA99-4623120DDC48}" type="datetimeFigureOut">
              <a:rPr lang="en-IN" smtClean="0"/>
              <a:t>17-04-2024</a:t>
            </a:fld>
            <a:endParaRPr lang="en-IN"/>
          </a:p>
        </p:txBody>
      </p:sp>
      <p:sp>
        <p:nvSpPr>
          <p:cNvPr id="5" name="Footer Placeholder 4">
            <a:extLst>
              <a:ext uri="{FF2B5EF4-FFF2-40B4-BE49-F238E27FC236}">
                <a16:creationId xmlns="" xmlns:a16="http://schemas.microsoft.com/office/drawing/2014/main" id="{482EBF88-2BDD-A741-F325-AF583FE179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2226B029-669E-B340-ADC6-AA87C8011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FD20C-3789-4C37-8EB3-917C22379E9B}" type="slidenum">
              <a:rPr lang="en-IN" smtClean="0"/>
              <a:t>‹#›</a:t>
            </a:fld>
            <a:endParaRPr lang="en-IN"/>
          </a:p>
        </p:txBody>
      </p:sp>
    </p:spTree>
    <p:extLst>
      <p:ext uri="{BB962C8B-B14F-4D97-AF65-F5344CB8AC3E}">
        <p14:creationId xmlns:p14="http://schemas.microsoft.com/office/powerpoint/2010/main" val="1032281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E40500A-14E7-C7DF-3CA8-11C36FE4C0F4}"/>
              </a:ext>
            </a:extLst>
          </p:cNvPr>
          <p:cNvPicPr>
            <a:picLocks noChangeAspect="1"/>
          </p:cNvPicPr>
          <p:nvPr/>
        </p:nvPicPr>
        <p:blipFill>
          <a:blip r:embed="rId2"/>
          <a:stretch>
            <a:fillRect/>
          </a:stretch>
        </p:blipFill>
        <p:spPr>
          <a:xfrm>
            <a:off x="6752259" y="0"/>
            <a:ext cx="5439741" cy="6857999"/>
          </a:xfrm>
          <a:prstGeom prst="rect">
            <a:avLst/>
          </a:prstGeom>
        </p:spPr>
      </p:pic>
      <p:sp>
        <p:nvSpPr>
          <p:cNvPr id="6" name="Text 2">
            <a:extLst>
              <a:ext uri="{FF2B5EF4-FFF2-40B4-BE49-F238E27FC236}">
                <a16:creationId xmlns="" xmlns:a16="http://schemas.microsoft.com/office/drawing/2014/main" id="{744261C8-711A-42EF-42F0-73ADD7FDA38A}"/>
              </a:ext>
            </a:extLst>
          </p:cNvPr>
          <p:cNvSpPr/>
          <p:nvPr/>
        </p:nvSpPr>
        <p:spPr>
          <a:xfrm>
            <a:off x="125259" y="206330"/>
            <a:ext cx="6626999" cy="2990731"/>
          </a:xfrm>
          <a:prstGeom prst="rect">
            <a:avLst/>
          </a:prstGeom>
          <a:noFill/>
          <a:ln/>
        </p:spPr>
        <p:txBody>
          <a:bodyPr wrap="square" rtlCol="0" anchor="t"/>
          <a:lstStyle/>
          <a:p>
            <a:pPr marL="0" indent="0" algn="ctr">
              <a:buNone/>
            </a:pPr>
            <a:r>
              <a:rPr lang="en-US" sz="4400" b="1" kern="0" spc="-163" dirty="0" smtClean="0">
                <a:solidFill>
                  <a:srgbClr val="000000"/>
                </a:solidFill>
                <a:latin typeface="Times New Roman" pitchFamily="18" charset="0"/>
                <a:ea typeface="Inter" pitchFamily="34" charset="-122"/>
                <a:cs typeface="Times New Roman" pitchFamily="18" charset="0"/>
              </a:rPr>
              <a:t>Energy Consumption Prediction of Home Appliances using Ensemble Techniques</a:t>
            </a:r>
            <a:endParaRPr lang="en-US" sz="4400" dirty="0">
              <a:latin typeface="Times New Roman" pitchFamily="18" charset="0"/>
              <a:cs typeface="Times New Roman" pitchFamily="18" charset="0"/>
            </a:endParaRPr>
          </a:p>
        </p:txBody>
      </p:sp>
      <p:sp>
        <p:nvSpPr>
          <p:cNvPr id="9" name="TextBox 8">
            <a:extLst>
              <a:ext uri="{FF2B5EF4-FFF2-40B4-BE49-F238E27FC236}">
                <a16:creationId xmlns="" xmlns:a16="http://schemas.microsoft.com/office/drawing/2014/main" id="{0E7FC637-70E8-DBD5-983C-BEDA49AF9D84}"/>
              </a:ext>
            </a:extLst>
          </p:cNvPr>
          <p:cNvSpPr txBox="1"/>
          <p:nvPr/>
        </p:nvSpPr>
        <p:spPr>
          <a:xfrm>
            <a:off x="329285" y="3428999"/>
            <a:ext cx="3880297" cy="1569660"/>
          </a:xfrm>
          <a:prstGeom prst="rect">
            <a:avLst/>
          </a:prstGeom>
          <a:noFill/>
        </p:spPr>
        <p:txBody>
          <a:bodyPr wrap="square" rtlCol="0">
            <a:spAutoFit/>
          </a:bodyPr>
          <a:lstStyle/>
          <a:p>
            <a:r>
              <a:rPr lang="en-US" sz="2400" b="1" dirty="0">
                <a:latin typeface="Times New Roman" pitchFamily="18" charset="0"/>
                <a:cs typeface="Times New Roman" pitchFamily="18" charset="0"/>
              </a:rPr>
              <a:t> PROJECT GUIDE:</a:t>
            </a:r>
          </a:p>
          <a:p>
            <a:r>
              <a:rPr lang="en-US" sz="2400" b="1" dirty="0">
                <a:latin typeface="Times New Roman" pitchFamily="18" charset="0"/>
                <a:cs typeface="Times New Roman" pitchFamily="18" charset="0"/>
              </a:rPr>
              <a:t> Mr. K. SIVA KUMAR  M.E</a:t>
            </a:r>
          </a:p>
          <a:p>
            <a:r>
              <a:rPr lang="en-US" sz="2400" b="1" dirty="0">
                <a:latin typeface="Times New Roman" pitchFamily="18" charset="0"/>
                <a:cs typeface="Times New Roman" pitchFamily="18" charset="0"/>
              </a:rPr>
              <a:t>          CSE DEPT</a:t>
            </a:r>
          </a:p>
          <a:p>
            <a:r>
              <a:rPr lang="en-US" sz="2400" b="1" dirty="0">
                <a:latin typeface="Times New Roman" pitchFamily="18" charset="0"/>
                <a:cs typeface="Times New Roman" pitchFamily="18" charset="0"/>
              </a:rPr>
              <a:t>              BEC </a:t>
            </a:r>
            <a:endParaRPr lang="en-IN" sz="2400" b="1" dirty="0">
              <a:latin typeface="Times New Roman" pitchFamily="18" charset="0"/>
              <a:cs typeface="Times New Roman" pitchFamily="18" charset="0"/>
            </a:endParaRPr>
          </a:p>
        </p:txBody>
      </p:sp>
      <p:sp>
        <p:nvSpPr>
          <p:cNvPr id="10" name="TextBox 9">
            <a:extLst>
              <a:ext uri="{FF2B5EF4-FFF2-40B4-BE49-F238E27FC236}">
                <a16:creationId xmlns="" xmlns:a16="http://schemas.microsoft.com/office/drawing/2014/main" id="{63F49638-2418-D1F8-EEF7-378611154699}"/>
              </a:ext>
            </a:extLst>
          </p:cNvPr>
          <p:cNvSpPr txBox="1"/>
          <p:nvPr/>
        </p:nvSpPr>
        <p:spPr>
          <a:xfrm>
            <a:off x="2269434" y="4865694"/>
            <a:ext cx="4591896" cy="1631216"/>
          </a:xfrm>
          <a:prstGeom prst="rect">
            <a:avLst/>
          </a:prstGeom>
          <a:noFill/>
        </p:spPr>
        <p:txBody>
          <a:bodyPr wrap="square" rtlCol="0">
            <a:spAutoFit/>
          </a:bodyPr>
          <a:lstStyle/>
          <a:p>
            <a:r>
              <a:rPr lang="en-US" sz="2000" b="1" dirty="0" smtClean="0">
                <a:solidFill>
                  <a:srgbClr val="053F7A"/>
                </a:solidFill>
              </a:rPr>
              <a:t>   Presented </a:t>
            </a:r>
            <a:r>
              <a:rPr lang="en-US" sz="2000" b="1" dirty="0">
                <a:solidFill>
                  <a:srgbClr val="053F7A"/>
                </a:solidFill>
              </a:rPr>
              <a:t>by:</a:t>
            </a:r>
          </a:p>
          <a:p>
            <a:r>
              <a:rPr lang="en-US" sz="2000" dirty="0">
                <a:solidFill>
                  <a:srgbClr val="053F7A"/>
                </a:solidFill>
              </a:rPr>
              <a:t>   S. LAKSHMI SUPRAJA </a:t>
            </a:r>
            <a:r>
              <a:rPr lang="en-US" sz="2000" dirty="0" smtClean="0">
                <a:solidFill>
                  <a:srgbClr val="053F7A"/>
                </a:solidFill>
              </a:rPr>
              <a:t>DEVI -Y20ACS571</a:t>
            </a:r>
            <a:endParaRPr lang="en-US" sz="2000" dirty="0">
              <a:solidFill>
                <a:srgbClr val="053F7A"/>
              </a:solidFill>
            </a:endParaRPr>
          </a:p>
          <a:p>
            <a:r>
              <a:rPr lang="en-US" sz="2000" dirty="0">
                <a:solidFill>
                  <a:srgbClr val="053F7A"/>
                </a:solidFill>
              </a:rPr>
              <a:t>   S. LEELA </a:t>
            </a:r>
            <a:r>
              <a:rPr lang="en-US" sz="2000" dirty="0" smtClean="0">
                <a:solidFill>
                  <a:srgbClr val="053F7A"/>
                </a:solidFill>
              </a:rPr>
              <a:t>KRISHNA -Y20ACS552</a:t>
            </a:r>
            <a:endParaRPr lang="en-US" sz="2000" dirty="0">
              <a:solidFill>
                <a:srgbClr val="053F7A"/>
              </a:solidFill>
            </a:endParaRPr>
          </a:p>
          <a:p>
            <a:r>
              <a:rPr lang="en-US" sz="2000" dirty="0">
                <a:solidFill>
                  <a:srgbClr val="053F7A"/>
                </a:solidFill>
              </a:rPr>
              <a:t>   SK. </a:t>
            </a:r>
            <a:r>
              <a:rPr lang="en-US" sz="2000" dirty="0" smtClean="0">
                <a:solidFill>
                  <a:srgbClr val="053F7A"/>
                </a:solidFill>
              </a:rPr>
              <a:t>MASTANVALI -L21ACS418</a:t>
            </a:r>
            <a:endParaRPr lang="en-US" sz="2000" dirty="0">
              <a:solidFill>
                <a:srgbClr val="053F7A"/>
              </a:solidFill>
            </a:endParaRPr>
          </a:p>
          <a:p>
            <a:r>
              <a:rPr lang="en-US" sz="2000" dirty="0">
                <a:solidFill>
                  <a:srgbClr val="053F7A"/>
                </a:solidFill>
              </a:rPr>
              <a:t>   P. NAVEEN KUMAR </a:t>
            </a:r>
            <a:r>
              <a:rPr lang="en-US" sz="2000" dirty="0" smtClean="0">
                <a:solidFill>
                  <a:srgbClr val="053F7A"/>
                </a:solidFill>
              </a:rPr>
              <a:t>REDDY -Y20ACS526</a:t>
            </a:r>
            <a:endParaRPr lang="en-US" sz="2000" dirty="0">
              <a:solidFill>
                <a:srgbClr val="053F7A"/>
              </a:solidFill>
            </a:endParaRPr>
          </a:p>
        </p:txBody>
      </p:sp>
    </p:spTree>
    <p:extLst>
      <p:ext uri="{BB962C8B-B14F-4D97-AF65-F5344CB8AC3E}">
        <p14:creationId xmlns:p14="http://schemas.microsoft.com/office/powerpoint/2010/main" val="2799485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539ADC-4448-18BE-5AEC-AA638C27D016}"/>
              </a:ext>
            </a:extLst>
          </p:cNvPr>
          <p:cNvSpPr>
            <a:spLocks noGrp="1"/>
          </p:cNvSpPr>
          <p:nvPr>
            <p:ph type="title"/>
          </p:nvPr>
        </p:nvSpPr>
        <p:spPr/>
        <p:txBody>
          <a:bodyPr/>
          <a:lstStyle/>
          <a:p>
            <a:r>
              <a:rPr lang="en-IN" b="1" dirty="0">
                <a:latin typeface="Times New Roman" pitchFamily="18" charset="0"/>
                <a:cs typeface="Times New Roman" pitchFamily="18" charset="0"/>
              </a:rPr>
              <a:t>References</a:t>
            </a:r>
          </a:p>
        </p:txBody>
      </p:sp>
      <p:sp>
        <p:nvSpPr>
          <p:cNvPr id="3" name="Content Placeholder 2">
            <a:extLst>
              <a:ext uri="{FF2B5EF4-FFF2-40B4-BE49-F238E27FC236}">
                <a16:creationId xmlns="" xmlns:a16="http://schemas.microsoft.com/office/drawing/2014/main" id="{287DE90E-B5FF-1EAD-1A6E-9AAD3C3AA0BC}"/>
              </a:ext>
            </a:extLst>
          </p:cNvPr>
          <p:cNvSpPr>
            <a:spLocks noGrp="1"/>
          </p:cNvSpPr>
          <p:nvPr>
            <p:ph idx="1"/>
          </p:nvPr>
        </p:nvSpPr>
        <p:spPr>
          <a:xfrm>
            <a:off x="838200" y="1565753"/>
            <a:ext cx="10515600" cy="4611210"/>
          </a:xfrm>
        </p:spPr>
        <p:txBody>
          <a:bodyPr/>
          <a:lstStyle/>
          <a:p>
            <a:pPr algn="just">
              <a:buSzPct val="200000"/>
              <a:buBlip>
                <a:blip r:embed="rId2"/>
              </a:buBlip>
            </a:pPr>
            <a:r>
              <a:rPr lang="en-US" sz="2400" dirty="0">
                <a:latin typeface="Times New Roman" pitchFamily="18" charset="0"/>
                <a:cs typeface="Times New Roman" pitchFamily="18" charset="0"/>
              </a:rPr>
              <a:t>"Energy Consumption Prediction using Machine Learning Techniques: A Review“ </a:t>
            </a:r>
            <a:r>
              <a:rPr lang="en-US" sz="2400" dirty="0">
                <a:solidFill>
                  <a:schemeClr val="bg1">
                    <a:lumMod val="50000"/>
                  </a:schemeClr>
                </a:solidFill>
                <a:latin typeface="Times New Roman" pitchFamily="18" charset="0"/>
                <a:cs typeface="Times New Roman" pitchFamily="18" charset="0"/>
              </a:rPr>
              <a:t>by Ahmed Al-</a:t>
            </a:r>
            <a:r>
              <a:rPr lang="en-US" sz="2400" dirty="0" err="1">
                <a:solidFill>
                  <a:schemeClr val="bg1">
                    <a:lumMod val="50000"/>
                  </a:schemeClr>
                </a:solidFill>
                <a:latin typeface="Times New Roman" pitchFamily="18" charset="0"/>
                <a:cs typeface="Times New Roman" pitchFamily="18" charset="0"/>
              </a:rPr>
              <a:t>Abdulkareem</a:t>
            </a:r>
            <a:r>
              <a:rPr lang="en-US" sz="2400" dirty="0">
                <a:solidFill>
                  <a:schemeClr val="bg1">
                    <a:lumMod val="50000"/>
                  </a:schemeClr>
                </a:solidFill>
                <a:latin typeface="Times New Roman" pitchFamily="18" charset="0"/>
                <a:cs typeface="Times New Roman" pitchFamily="18" charset="0"/>
              </a:rPr>
              <a:t>, 2022</a:t>
            </a:r>
            <a:r>
              <a:rPr lang="en-US" sz="2400" dirty="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buSzPct val="200000"/>
              <a:buBlip>
                <a:blip r:embed="rId2"/>
              </a:buBlip>
            </a:pPr>
            <a:r>
              <a:rPr lang="en-US" sz="2400" dirty="0">
                <a:latin typeface="Times New Roman" pitchFamily="18" charset="0"/>
                <a:cs typeface="Times New Roman" pitchFamily="18" charset="0"/>
              </a:rPr>
              <a:t>"A Review of Machine Learning and Deep Learning Techniques for Energy Consumption Prediction“ </a:t>
            </a:r>
            <a:r>
              <a:rPr lang="en-US" sz="2400" dirty="0">
                <a:solidFill>
                  <a:schemeClr val="bg1">
                    <a:lumMod val="50000"/>
                  </a:schemeClr>
                </a:solidFill>
                <a:latin typeface="Times New Roman" pitchFamily="18" charset="0"/>
                <a:cs typeface="Times New Roman" pitchFamily="18" charset="0"/>
              </a:rPr>
              <a:t>by Mohammad Al-</a:t>
            </a:r>
            <a:r>
              <a:rPr lang="en-US" sz="2400" dirty="0" err="1">
                <a:solidFill>
                  <a:schemeClr val="bg1">
                    <a:lumMod val="50000"/>
                  </a:schemeClr>
                </a:solidFill>
                <a:latin typeface="Times New Roman" pitchFamily="18" charset="0"/>
                <a:cs typeface="Times New Roman" pitchFamily="18" charset="0"/>
              </a:rPr>
              <a:t>Anazi</a:t>
            </a:r>
            <a:r>
              <a:rPr lang="en-US" sz="2400" dirty="0">
                <a:solidFill>
                  <a:schemeClr val="bg1">
                    <a:lumMod val="50000"/>
                  </a:schemeClr>
                </a:solidFill>
                <a:latin typeface="Times New Roman" pitchFamily="18" charset="0"/>
                <a:cs typeface="Times New Roman" pitchFamily="18" charset="0"/>
              </a:rPr>
              <a:t>, 2021</a:t>
            </a:r>
            <a:r>
              <a:rPr lang="en-US" sz="2400" dirty="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buSzPct val="200000"/>
              <a:buBlip>
                <a:blip r:embed="rId2"/>
              </a:buBlip>
            </a:pPr>
            <a:r>
              <a:rPr lang="en-US" sz="2400" dirty="0">
                <a:latin typeface="Times New Roman" pitchFamily="18" charset="0"/>
                <a:cs typeface="Times New Roman" pitchFamily="18" charset="0"/>
              </a:rPr>
              <a:t>"Energy Consumption Prediction in Smart Buildings: A Review of Machine Learning Techniques“ </a:t>
            </a:r>
            <a:r>
              <a:rPr lang="en-US" sz="2400" dirty="0">
                <a:solidFill>
                  <a:schemeClr val="bg1">
                    <a:lumMod val="50000"/>
                  </a:schemeClr>
                </a:solidFill>
                <a:latin typeface="Times New Roman" pitchFamily="18" charset="0"/>
                <a:cs typeface="Times New Roman" pitchFamily="18" charset="0"/>
              </a:rPr>
              <a:t>by Ali Al-</a:t>
            </a:r>
            <a:r>
              <a:rPr lang="en-US" sz="2400" dirty="0" err="1">
                <a:solidFill>
                  <a:schemeClr val="bg1">
                    <a:lumMod val="50000"/>
                  </a:schemeClr>
                </a:solidFill>
                <a:latin typeface="Times New Roman" pitchFamily="18" charset="0"/>
                <a:cs typeface="Times New Roman" pitchFamily="18" charset="0"/>
              </a:rPr>
              <a:t>Anazi</a:t>
            </a:r>
            <a:r>
              <a:rPr lang="en-US" sz="2400" dirty="0">
                <a:solidFill>
                  <a:schemeClr val="bg1">
                    <a:lumMod val="50000"/>
                  </a:schemeClr>
                </a:solidFill>
                <a:latin typeface="Times New Roman" pitchFamily="18" charset="0"/>
                <a:cs typeface="Times New Roman" pitchFamily="18" charset="0"/>
              </a:rPr>
              <a:t>, 2022</a:t>
            </a:r>
            <a:r>
              <a:rPr lang="en-US" sz="2400" dirty="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018396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30217F64-36CC-6D0E-0169-1BC0256C7E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585" y="338203"/>
            <a:ext cx="7841294" cy="5210827"/>
          </a:xfrm>
        </p:spPr>
      </p:pic>
      <p:sp>
        <p:nvSpPr>
          <p:cNvPr id="6" name="TextBox 5">
            <a:extLst>
              <a:ext uri="{FF2B5EF4-FFF2-40B4-BE49-F238E27FC236}">
                <a16:creationId xmlns="" xmlns:a16="http://schemas.microsoft.com/office/drawing/2014/main" id="{DDB662A3-327B-A495-EDBA-77E5D8CC0F32}"/>
              </a:ext>
            </a:extLst>
          </p:cNvPr>
          <p:cNvSpPr txBox="1"/>
          <p:nvPr/>
        </p:nvSpPr>
        <p:spPr>
          <a:xfrm>
            <a:off x="3015247" y="5431004"/>
            <a:ext cx="5359400" cy="1569660"/>
          </a:xfrm>
          <a:prstGeom prst="rect">
            <a:avLst/>
          </a:prstGeom>
          <a:noFill/>
        </p:spPr>
        <p:txBody>
          <a:bodyPr wrap="square" rtlCol="0">
            <a:spAutoFit/>
          </a:bodyPr>
          <a:lstStyle/>
          <a:p>
            <a:r>
              <a:rPr lang="en-IN" sz="9600" dirty="0"/>
              <a:t>Thank You</a:t>
            </a:r>
          </a:p>
        </p:txBody>
      </p:sp>
    </p:spTree>
    <p:extLst>
      <p:ext uri="{BB962C8B-B14F-4D97-AF65-F5344CB8AC3E}">
        <p14:creationId xmlns:p14="http://schemas.microsoft.com/office/powerpoint/2010/main" val="309126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8244FE-C36D-2BF3-A8CA-A8A03B58F20D}"/>
              </a:ext>
            </a:extLst>
          </p:cNvPr>
          <p:cNvSpPr>
            <a:spLocks noGrp="1"/>
          </p:cNvSpPr>
          <p:nvPr>
            <p:ph type="title"/>
          </p:nvPr>
        </p:nvSpPr>
        <p:spPr>
          <a:xfrm>
            <a:off x="5135010" y="437432"/>
            <a:ext cx="8414082" cy="1325563"/>
          </a:xfrm>
        </p:spPr>
        <p:txBody>
          <a:bodyPr/>
          <a:lstStyle/>
          <a:p>
            <a:r>
              <a:rPr lang="en-IN" b="1" dirty="0">
                <a:latin typeface="Times New Roman" pitchFamily="18" charset="0"/>
                <a:cs typeface="Times New Roman" pitchFamily="18" charset="0"/>
              </a:rPr>
              <a:t>Abstract</a:t>
            </a:r>
          </a:p>
        </p:txBody>
      </p:sp>
      <p:sp>
        <p:nvSpPr>
          <p:cNvPr id="3" name="Content Placeholder 2">
            <a:extLst>
              <a:ext uri="{FF2B5EF4-FFF2-40B4-BE49-F238E27FC236}">
                <a16:creationId xmlns="" xmlns:a16="http://schemas.microsoft.com/office/drawing/2014/main" id="{F435A9ED-8A85-6BDD-5D45-B25717B8D194}"/>
              </a:ext>
            </a:extLst>
          </p:cNvPr>
          <p:cNvSpPr>
            <a:spLocks noGrp="1"/>
          </p:cNvSpPr>
          <p:nvPr>
            <p:ph idx="1"/>
          </p:nvPr>
        </p:nvSpPr>
        <p:spPr>
          <a:xfrm>
            <a:off x="5185115" y="1975937"/>
            <a:ext cx="6388933" cy="4351338"/>
          </a:xfrm>
        </p:spPr>
        <p:txBody>
          <a:bodyPr>
            <a:normAutofit/>
          </a:bodyPr>
          <a:lstStyle/>
          <a:p>
            <a:pPr marL="0" indent="0" algn="just">
              <a:buNone/>
            </a:pPr>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study analyzes household appliance energy consumption, focusing on factors like design, technology, user behavior, and regulatory policies. It aims to identify strategies for optimizing energy efficiency. Results highlight the impact of these factors and underscore the importance of consumer awareness for reducing energy footprints and achieving long-term savings.</a:t>
            </a:r>
            <a:endParaRPr lang="en-IN" sz="2400" dirty="0">
              <a:latin typeface="Times New Roman" pitchFamily="18" charset="0"/>
              <a:cs typeface="Times New Roman" pitchFamily="18" charset="0"/>
            </a:endParaRPr>
          </a:p>
        </p:txBody>
      </p:sp>
      <p:pic>
        <p:nvPicPr>
          <p:cNvPr id="4" name="Image 0" descr="preencoded.png">
            <a:extLst>
              <a:ext uri="{FF2B5EF4-FFF2-40B4-BE49-F238E27FC236}">
                <a16:creationId xmlns="" xmlns:a16="http://schemas.microsoft.com/office/drawing/2014/main" id="{E86E0A18-865C-7912-4543-517BE0FFCCAD}"/>
              </a:ext>
            </a:extLst>
          </p:cNvPr>
          <p:cNvPicPr>
            <a:picLocks noChangeAspect="1"/>
          </p:cNvPicPr>
          <p:nvPr/>
        </p:nvPicPr>
        <p:blipFill>
          <a:blip r:embed="rId2"/>
          <a:stretch>
            <a:fillRect/>
          </a:stretch>
        </p:blipFill>
        <p:spPr>
          <a:xfrm>
            <a:off x="128337" y="0"/>
            <a:ext cx="4764505" cy="6858000"/>
          </a:xfrm>
          <a:prstGeom prst="rect">
            <a:avLst/>
          </a:prstGeom>
        </p:spPr>
      </p:pic>
    </p:spTree>
    <p:extLst>
      <p:ext uri="{BB962C8B-B14F-4D97-AF65-F5344CB8AC3E}">
        <p14:creationId xmlns:p14="http://schemas.microsoft.com/office/powerpoint/2010/main" val="1951790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037046-F410-E2F1-43F3-504B46F52CB2}"/>
              </a:ext>
            </a:extLst>
          </p:cNvPr>
          <p:cNvSpPr>
            <a:spLocks noGrp="1"/>
          </p:cNvSpPr>
          <p:nvPr>
            <p:ph type="title"/>
          </p:nvPr>
        </p:nvSpPr>
        <p:spPr>
          <a:xfrm>
            <a:off x="650310" y="250032"/>
            <a:ext cx="8177462" cy="1110372"/>
          </a:xfrm>
        </p:spPr>
        <p:txBody>
          <a:bodyPr>
            <a:normAutofit/>
          </a:bodyPr>
          <a:lstStyle/>
          <a:p>
            <a:r>
              <a:rPr lang="en-IN" b="1" dirty="0" smtClean="0">
                <a:latin typeface="Times New Roman" pitchFamily="18" charset="0"/>
                <a:cs typeface="Times New Roman" pitchFamily="18" charset="0"/>
              </a:rPr>
              <a:t>Existing</a:t>
            </a:r>
            <a:r>
              <a:rPr lang="en-IN" b="1" dirty="0">
                <a:latin typeface="Times New Roman" pitchFamily="18" charset="0"/>
                <a:cs typeface="Times New Roman" pitchFamily="18" charset="0"/>
              </a:rPr>
              <a:t> </a:t>
            </a:r>
            <a:r>
              <a:rPr lang="en-IN" b="1" dirty="0" smtClean="0">
                <a:latin typeface="Times New Roman" pitchFamily="18" charset="0"/>
                <a:cs typeface="Times New Roman" pitchFamily="18" charset="0"/>
              </a:rPr>
              <a:t>System</a:t>
            </a:r>
            <a:endParaRPr lang="en-IN" b="1"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DF2C93FC-FBD5-4EB7-9646-B629E653610D}"/>
              </a:ext>
            </a:extLst>
          </p:cNvPr>
          <p:cNvSpPr>
            <a:spLocks noGrp="1"/>
          </p:cNvSpPr>
          <p:nvPr>
            <p:ph idx="1"/>
          </p:nvPr>
        </p:nvSpPr>
        <p:spPr>
          <a:xfrm>
            <a:off x="662835" y="1360403"/>
            <a:ext cx="8177463" cy="5190709"/>
          </a:xfrm>
        </p:spPr>
        <p:txBody>
          <a:bodyPr>
            <a:noAutofit/>
          </a:bodyPr>
          <a:lstStyle/>
          <a:p>
            <a:pPr algn="just"/>
            <a:r>
              <a:rPr lang="en-US" sz="2400" dirty="0">
                <a:latin typeface="Times New Roman" pitchFamily="18" charset="0"/>
                <a:cs typeface="Times New Roman" pitchFamily="18" charset="0"/>
              </a:rPr>
              <a:t>Utilizes a random k-label joints approach for analyzing household appliance energy consumption.</a:t>
            </a:r>
          </a:p>
          <a:p>
            <a:pPr algn="just"/>
            <a:r>
              <a:rPr lang="en-US" sz="2400" dirty="0">
                <a:latin typeface="Times New Roman" pitchFamily="18" charset="0"/>
                <a:cs typeface="Times New Roman" pitchFamily="18" charset="0"/>
              </a:rPr>
              <a:t>Selection of k-label joints is random, combining different features or variables for modeling and prediction.</a:t>
            </a:r>
          </a:p>
          <a:p>
            <a:pPr algn="just"/>
            <a:r>
              <a:rPr lang="en-US" sz="2400" dirty="0">
                <a:latin typeface="Times New Roman" pitchFamily="18" charset="0"/>
                <a:cs typeface="Times New Roman" pitchFamily="18" charset="0"/>
              </a:rPr>
              <a:t>Performance is suboptimal due to the random nature of joint selection.</a:t>
            </a:r>
          </a:p>
          <a:p>
            <a:pPr algn="just"/>
            <a:r>
              <a:rPr lang="en-US" sz="2400" dirty="0">
                <a:latin typeface="Times New Roman" pitchFamily="18" charset="0"/>
                <a:cs typeface="Times New Roman" pitchFamily="18" charset="0"/>
              </a:rPr>
              <a:t>Fails to accurately capture intricate relationships and dependencies within the data. Predictive accuracy is limited.  </a:t>
            </a:r>
          </a:p>
          <a:p>
            <a:pPr algn="just"/>
            <a:r>
              <a:rPr lang="en-US" sz="2400" dirty="0">
                <a:latin typeface="Times New Roman" pitchFamily="18" charset="0"/>
                <a:cs typeface="Times New Roman" pitchFamily="18" charset="0"/>
              </a:rPr>
              <a:t>Ineffectiveness in identifying key factors influencing energy consumption. Lack of systematic approach in joint selection hinders. Generalization to unseen data. Adaptability to changing conditions. Overall, while attempting to leverage random k-label joints for energy analysis, the system's performance is unsatisfactory.</a:t>
            </a:r>
          </a:p>
        </p:txBody>
      </p:sp>
      <p:pic>
        <p:nvPicPr>
          <p:cNvPr id="4" name="Image 0" descr="preencoded.png">
            <a:extLst>
              <a:ext uri="{FF2B5EF4-FFF2-40B4-BE49-F238E27FC236}">
                <a16:creationId xmlns="" xmlns:a16="http://schemas.microsoft.com/office/drawing/2014/main" id="{8D72920A-DE27-F7D8-9E3E-5E861F883E0C}"/>
              </a:ext>
            </a:extLst>
          </p:cNvPr>
          <p:cNvPicPr>
            <a:picLocks noChangeAspect="1"/>
          </p:cNvPicPr>
          <p:nvPr/>
        </p:nvPicPr>
        <p:blipFill>
          <a:blip r:embed="rId2"/>
          <a:stretch>
            <a:fillRect/>
          </a:stretch>
        </p:blipFill>
        <p:spPr>
          <a:xfrm>
            <a:off x="9015663" y="0"/>
            <a:ext cx="3176337" cy="6858000"/>
          </a:xfrm>
          <a:prstGeom prst="rect">
            <a:avLst/>
          </a:prstGeom>
        </p:spPr>
      </p:pic>
    </p:spTree>
    <p:extLst>
      <p:ext uri="{BB962C8B-B14F-4D97-AF65-F5344CB8AC3E}">
        <p14:creationId xmlns:p14="http://schemas.microsoft.com/office/powerpoint/2010/main" val="803479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1D0B09-B362-3442-BA30-904130509BEB}"/>
              </a:ext>
            </a:extLst>
          </p:cNvPr>
          <p:cNvSpPr>
            <a:spLocks noGrp="1"/>
          </p:cNvSpPr>
          <p:nvPr>
            <p:ph type="title"/>
          </p:nvPr>
        </p:nvSpPr>
        <p:spPr>
          <a:xfrm>
            <a:off x="312107" y="501041"/>
            <a:ext cx="7407442" cy="701457"/>
          </a:xfrm>
        </p:spPr>
        <p:txBody>
          <a:bodyPr>
            <a:noAutofit/>
          </a:bodyPr>
          <a:lstStyle/>
          <a:p>
            <a:r>
              <a:rPr lang="en-IN" b="1" dirty="0">
                <a:latin typeface="Times New Roman" pitchFamily="18" charset="0"/>
                <a:cs typeface="Times New Roman" pitchFamily="18" charset="0"/>
              </a:rPr>
              <a:t>Proposed System</a:t>
            </a:r>
            <a:br>
              <a:rPr lang="en-IN" b="1" dirty="0">
                <a:latin typeface="Times New Roman" pitchFamily="18" charset="0"/>
                <a:cs typeface="Times New Roman" pitchFamily="18" charset="0"/>
              </a:rPr>
            </a:br>
            <a:endParaRPr lang="en-IN" b="1"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7293C83B-BBB3-8A2F-B50F-5E8E923439B2}"/>
              </a:ext>
            </a:extLst>
          </p:cNvPr>
          <p:cNvSpPr>
            <a:spLocks noGrp="1"/>
          </p:cNvSpPr>
          <p:nvPr>
            <p:ph idx="1"/>
          </p:nvPr>
        </p:nvSpPr>
        <p:spPr>
          <a:xfrm>
            <a:off x="212942" y="1027135"/>
            <a:ext cx="7816241" cy="5830866"/>
          </a:xfrm>
        </p:spPr>
        <p:txBody>
          <a:bodyPr>
            <a:normAutofit lnSpcReduction="10000"/>
          </a:bodyPr>
          <a:lstStyle/>
          <a:p>
            <a:r>
              <a:rPr lang="en-US" sz="2400" dirty="0">
                <a:latin typeface="Times New Roman" pitchFamily="18" charset="0"/>
                <a:cs typeface="Times New Roman" pitchFamily="18" charset="0"/>
              </a:rPr>
              <a:t>The proposed system employs Random Forest, a powerful ensemble learning algorithm capable of handling large datasets with high dimensionality. By training on historical energy consumption data, weather conditions, time-of-day patterns, and user behavior, the Random Forest model learns to predict future appliance energy usage with high accuracy.</a:t>
            </a:r>
          </a:p>
          <a:p>
            <a:r>
              <a:rPr lang="en-US" sz="2400" dirty="0">
                <a:latin typeface="Times New Roman" pitchFamily="18" charset="0"/>
                <a:cs typeface="Times New Roman" pitchFamily="18" charset="0"/>
              </a:rPr>
              <a:t>Random Forest constructs an ensemble of decision trees, where each tree is trained on a random subset of the training data and a random subset of the input features. This randomness helps prevent </a:t>
            </a:r>
            <a:r>
              <a:rPr lang="en-US" sz="2400" dirty="0" err="1">
                <a:latin typeface="Times New Roman" pitchFamily="18" charset="0"/>
                <a:cs typeface="Times New Roman" pitchFamily="18" charset="0"/>
              </a:rPr>
              <a:t>overfitting</a:t>
            </a:r>
            <a:r>
              <a:rPr lang="en-US" sz="2400" dirty="0">
                <a:latin typeface="Times New Roman" pitchFamily="18" charset="0"/>
                <a:cs typeface="Times New Roman" pitchFamily="18" charset="0"/>
              </a:rPr>
              <a:t> and improves </a:t>
            </a:r>
            <a:r>
              <a:rPr lang="en-US" sz="2400" dirty="0" smtClean="0">
                <a:latin typeface="Times New Roman" pitchFamily="18" charset="0"/>
                <a:cs typeface="Times New Roman" pitchFamily="18" charset="0"/>
              </a:rPr>
              <a:t>generalization.</a:t>
            </a:r>
          </a:p>
          <a:p>
            <a:r>
              <a:rPr lang="en-US" sz="2400" dirty="0">
                <a:latin typeface="Times New Roman" pitchFamily="18" charset="0"/>
                <a:cs typeface="Times New Roman" pitchFamily="18" charset="0"/>
              </a:rPr>
              <a:t>Once trained, the Random Forest model can be used to make predictions on new data. For energy prediction, the model takes as input the relevant features (e.g., current weather conditions, time of day) and outputs the predicted energy consumption for the specified time period and appliance.</a:t>
            </a:r>
            <a:endParaRPr lang="en-IN" sz="2400" dirty="0">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19883085-6D2C-F290-F51D-86CA01023860}"/>
              </a:ext>
            </a:extLst>
          </p:cNvPr>
          <p:cNvPicPr>
            <a:picLocks noChangeAspect="1"/>
          </p:cNvPicPr>
          <p:nvPr/>
        </p:nvPicPr>
        <p:blipFill>
          <a:blip r:embed="rId3"/>
          <a:stretch>
            <a:fillRect/>
          </a:stretch>
        </p:blipFill>
        <p:spPr>
          <a:xfrm>
            <a:off x="8245642" y="0"/>
            <a:ext cx="3946359" cy="6858000"/>
          </a:xfrm>
          <a:prstGeom prst="rect">
            <a:avLst/>
          </a:prstGeom>
        </p:spPr>
      </p:pic>
    </p:spTree>
    <p:extLst>
      <p:ext uri="{BB962C8B-B14F-4D97-AF65-F5344CB8AC3E}">
        <p14:creationId xmlns:p14="http://schemas.microsoft.com/office/powerpoint/2010/main" val="2301439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407762-4456-3CB6-C3A7-338B4ADD5310}"/>
              </a:ext>
            </a:extLst>
          </p:cNvPr>
          <p:cNvSpPr>
            <a:spLocks noGrp="1"/>
          </p:cNvSpPr>
          <p:nvPr>
            <p:ph type="title"/>
          </p:nvPr>
        </p:nvSpPr>
        <p:spPr>
          <a:xfrm>
            <a:off x="700413" y="174336"/>
            <a:ext cx="10515600" cy="1325563"/>
          </a:xfrm>
        </p:spPr>
        <p:txBody>
          <a:bodyPr/>
          <a:lstStyle/>
          <a:p>
            <a:r>
              <a:rPr lang="en-IN" b="1" dirty="0">
                <a:latin typeface="Times New Roman" pitchFamily="18" charset="0"/>
                <a:cs typeface="Times New Roman" pitchFamily="18" charset="0"/>
              </a:rPr>
              <a:t>Design</a:t>
            </a:r>
            <a:r>
              <a:rPr lang="en-IN" dirty="0"/>
              <a:t/>
            </a:r>
            <a:br>
              <a:rPr lang="en-IN" dirty="0"/>
            </a:br>
            <a:endParaRPr lang="en-IN" dirty="0"/>
          </a:p>
        </p:txBody>
      </p:sp>
      <p:sp>
        <p:nvSpPr>
          <p:cNvPr id="3" name="Content Placeholder 2">
            <a:extLst>
              <a:ext uri="{FF2B5EF4-FFF2-40B4-BE49-F238E27FC236}">
                <a16:creationId xmlns="" xmlns:a16="http://schemas.microsoft.com/office/drawing/2014/main" id="{84ED2428-6155-3748-57DB-11EF59197820}"/>
              </a:ext>
            </a:extLst>
          </p:cNvPr>
          <p:cNvSpPr>
            <a:spLocks noGrp="1"/>
          </p:cNvSpPr>
          <p:nvPr>
            <p:ph idx="1"/>
          </p:nvPr>
        </p:nvSpPr>
        <p:spPr>
          <a:xfrm>
            <a:off x="807928" y="822677"/>
            <a:ext cx="10515600" cy="5515493"/>
          </a:xfrm>
        </p:spPr>
        <p:txBody>
          <a:bodyPr/>
          <a:lstStyle/>
          <a:p>
            <a:pPr marL="0" indent="0">
              <a:buNone/>
            </a:pPr>
            <a:endParaRPr lang="en-IN" dirty="0"/>
          </a:p>
        </p:txBody>
      </p:sp>
      <p:cxnSp>
        <p:nvCxnSpPr>
          <p:cNvPr id="8" name="Straight Arrow Connector 7"/>
          <p:cNvCxnSpPr/>
          <p:nvPr/>
        </p:nvCxnSpPr>
        <p:spPr>
          <a:xfrm>
            <a:off x="5221785" y="1690642"/>
            <a:ext cx="0" cy="3303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Flowchart: Process 10"/>
          <p:cNvSpPr/>
          <p:nvPr/>
        </p:nvSpPr>
        <p:spPr>
          <a:xfrm>
            <a:off x="4193085" y="1039288"/>
            <a:ext cx="2260167" cy="651354"/>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p:cNvSpPr txBox="1"/>
          <p:nvPr/>
        </p:nvSpPr>
        <p:spPr>
          <a:xfrm>
            <a:off x="4761453" y="1180299"/>
            <a:ext cx="1251039"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Dataset</a:t>
            </a:r>
            <a:endParaRPr lang="en-IN" sz="2400" dirty="0">
              <a:latin typeface="Times New Roman" pitchFamily="18" charset="0"/>
              <a:cs typeface="Times New Roman" pitchFamily="18" charset="0"/>
            </a:endParaRPr>
          </a:p>
        </p:txBody>
      </p:sp>
      <p:sp>
        <p:nvSpPr>
          <p:cNvPr id="13" name="Flowchart: Process 12"/>
          <p:cNvSpPr/>
          <p:nvPr/>
        </p:nvSpPr>
        <p:spPr>
          <a:xfrm>
            <a:off x="3995804" y="2020969"/>
            <a:ext cx="2868460" cy="713983"/>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4294859" y="2212763"/>
            <a:ext cx="2782346"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Data Preprocessing</a:t>
            </a:r>
            <a:endParaRPr lang="en-IN" sz="2400" dirty="0">
              <a:latin typeface="Times New Roman" pitchFamily="18" charset="0"/>
              <a:cs typeface="Times New Roman" pitchFamily="18" charset="0"/>
            </a:endParaRPr>
          </a:p>
        </p:txBody>
      </p:sp>
      <p:cxnSp>
        <p:nvCxnSpPr>
          <p:cNvPr id="16" name="Straight Arrow Connector 15"/>
          <p:cNvCxnSpPr/>
          <p:nvPr/>
        </p:nvCxnSpPr>
        <p:spPr>
          <a:xfrm>
            <a:off x="5215518" y="2730673"/>
            <a:ext cx="0" cy="3131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Flowchart: Process 16"/>
          <p:cNvSpPr/>
          <p:nvPr/>
        </p:nvSpPr>
        <p:spPr>
          <a:xfrm>
            <a:off x="2648471" y="3031297"/>
            <a:ext cx="6307640" cy="68893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2923254" y="3191097"/>
            <a:ext cx="5945173"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Training Model using </a:t>
            </a:r>
            <a:r>
              <a:rPr lang="en-US" sz="2400" dirty="0" err="1" smtClean="0">
                <a:latin typeface="Times New Roman" pitchFamily="18" charset="0"/>
                <a:cs typeface="Times New Roman" pitchFamily="18" charset="0"/>
              </a:rPr>
              <a:t>RandomForestRegressor</a:t>
            </a:r>
            <a:endParaRPr lang="en-IN" sz="2400" dirty="0">
              <a:latin typeface="Times New Roman" pitchFamily="18" charset="0"/>
              <a:cs typeface="Times New Roman" pitchFamily="18" charset="0"/>
            </a:endParaRPr>
          </a:p>
        </p:txBody>
      </p:sp>
      <p:cxnSp>
        <p:nvCxnSpPr>
          <p:cNvPr id="26" name="Straight Arrow Connector 25"/>
          <p:cNvCxnSpPr/>
          <p:nvPr/>
        </p:nvCxnSpPr>
        <p:spPr>
          <a:xfrm>
            <a:off x="5215518" y="3720229"/>
            <a:ext cx="0" cy="300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Process 26"/>
          <p:cNvSpPr/>
          <p:nvPr/>
        </p:nvSpPr>
        <p:spPr>
          <a:xfrm>
            <a:off x="4215396" y="4020855"/>
            <a:ext cx="2215539" cy="66388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p:cNvSpPr txBox="1"/>
          <p:nvPr/>
        </p:nvSpPr>
        <p:spPr>
          <a:xfrm>
            <a:off x="4776524" y="4168129"/>
            <a:ext cx="1235968"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Testing</a:t>
            </a:r>
            <a:endParaRPr lang="en-IN" sz="2400" dirty="0">
              <a:latin typeface="Times New Roman" pitchFamily="18" charset="0"/>
              <a:cs typeface="Times New Roman" pitchFamily="18" charset="0"/>
            </a:endParaRPr>
          </a:p>
        </p:txBody>
      </p:sp>
      <p:sp>
        <p:nvSpPr>
          <p:cNvPr id="33" name="Flowchart: Process 32"/>
          <p:cNvSpPr/>
          <p:nvPr/>
        </p:nvSpPr>
        <p:spPr>
          <a:xfrm>
            <a:off x="4215396" y="4972833"/>
            <a:ext cx="2237856" cy="62630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p:cNvCxnSpPr/>
          <p:nvPr/>
        </p:nvCxnSpPr>
        <p:spPr>
          <a:xfrm>
            <a:off x="5221785" y="4684735"/>
            <a:ext cx="0" cy="2880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95293" y="5126369"/>
            <a:ext cx="1669481"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Prediction</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813661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99" y="0"/>
            <a:ext cx="10515600" cy="1325563"/>
          </a:xfrm>
        </p:spPr>
        <p:txBody>
          <a:bodyPr/>
          <a:lstStyle/>
          <a:p>
            <a:r>
              <a:rPr lang="en-US" dirty="0" smtClean="0">
                <a:latin typeface="Times New Roman" pitchFamily="18" charset="0"/>
                <a:cs typeface="Times New Roman" pitchFamily="18" charset="0"/>
              </a:rPr>
              <a:t>Implementation</a:t>
            </a:r>
            <a:endParaRPr lang="en-IN"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9813" y="926926"/>
            <a:ext cx="6313118" cy="5931074"/>
          </a:xfrm>
        </p:spPr>
      </p:pic>
    </p:spTree>
    <p:extLst>
      <p:ext uri="{BB962C8B-B14F-4D97-AF65-F5344CB8AC3E}">
        <p14:creationId xmlns:p14="http://schemas.microsoft.com/office/powerpoint/2010/main" val="38641971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516136-95F0-68E5-7767-171C67E10D03}"/>
              </a:ext>
            </a:extLst>
          </p:cNvPr>
          <p:cNvSpPr>
            <a:spLocks noGrp="1"/>
          </p:cNvSpPr>
          <p:nvPr>
            <p:ph type="title"/>
          </p:nvPr>
        </p:nvSpPr>
        <p:spPr>
          <a:xfrm>
            <a:off x="399789" y="152182"/>
            <a:ext cx="10515600" cy="1325563"/>
          </a:xfrm>
        </p:spPr>
        <p:txBody>
          <a:bodyPr/>
          <a:lstStyle/>
          <a:p>
            <a:r>
              <a:rPr lang="en-IN" b="1" dirty="0">
                <a:latin typeface="Times New Roman" pitchFamily="18" charset="0"/>
                <a:cs typeface="Times New Roman" pitchFamily="18" charset="0"/>
              </a:rPr>
              <a:t>Implementation</a:t>
            </a:r>
            <a:r>
              <a:rPr lang="en-IN" dirty="0">
                <a:latin typeface="Times New Roman" pitchFamily="18" charset="0"/>
                <a:cs typeface="Times New Roman" pitchFamily="18" charset="0"/>
              </a:rPr>
              <a:t/>
            </a:r>
            <a:br>
              <a:rPr lang="en-IN"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C2A4FEB6-95DA-B016-7C34-59D196ED962C}"/>
              </a:ext>
            </a:extLst>
          </p:cNvPr>
          <p:cNvSpPr>
            <a:spLocks noGrp="1"/>
          </p:cNvSpPr>
          <p:nvPr>
            <p:ph idx="1"/>
          </p:nvPr>
        </p:nvSpPr>
        <p:spPr>
          <a:xfrm>
            <a:off x="512523" y="990655"/>
            <a:ext cx="10515600" cy="5402012"/>
          </a:xfrm>
        </p:spPr>
        <p:txBody>
          <a:bodyPr>
            <a:noAutofit/>
          </a:bodyPr>
          <a:lstStyle/>
          <a:p>
            <a:pPr algn="just">
              <a:lnSpc>
                <a:spcPct val="100000"/>
              </a:lnSpc>
            </a:pPr>
            <a:r>
              <a:rPr lang="en-US" sz="2400" dirty="0">
                <a:latin typeface="Times New Roman" pitchFamily="18" charset="0"/>
                <a:cs typeface="Times New Roman" pitchFamily="18" charset="0"/>
              </a:rPr>
              <a:t>Data Collection</a:t>
            </a:r>
          </a:p>
          <a:p>
            <a:pPr marL="0" indent="0" algn="just">
              <a:lnSpc>
                <a:spcPct val="100000"/>
              </a:lnSpc>
              <a:buNone/>
            </a:pPr>
            <a:r>
              <a:rPr lang="en-US" sz="2400" dirty="0">
                <a:latin typeface="Times New Roman" pitchFamily="18" charset="0"/>
                <a:cs typeface="Times New Roman" pitchFamily="18" charset="0"/>
              </a:rPr>
              <a:t>Collecting comprehensive data on household energy consumption, including appliance type, efficiency ratings, usage patterns, and environmental conditions.</a:t>
            </a:r>
          </a:p>
          <a:p>
            <a:pPr algn="just">
              <a:lnSpc>
                <a:spcPct val="100000"/>
              </a:lnSpc>
            </a:pPr>
            <a:r>
              <a:rPr lang="en-US" sz="2400" dirty="0">
                <a:latin typeface="Times New Roman" pitchFamily="18" charset="0"/>
                <a:cs typeface="Times New Roman" pitchFamily="18" charset="0"/>
              </a:rPr>
              <a:t>Data Preprocessing</a:t>
            </a:r>
          </a:p>
          <a:p>
            <a:pPr marL="0" indent="0" algn="just">
              <a:lnSpc>
                <a:spcPct val="100000"/>
              </a:lnSpc>
              <a:buNone/>
            </a:pPr>
            <a:r>
              <a:rPr lang="en-US" sz="2400" dirty="0">
                <a:latin typeface="Times New Roman" pitchFamily="18" charset="0"/>
                <a:cs typeface="Times New Roman" pitchFamily="18" charset="0"/>
              </a:rPr>
              <a:t>Preprocessing collected data, handling missing values, inconsistencies, and formatting for analysis.</a:t>
            </a:r>
          </a:p>
          <a:p>
            <a:pPr algn="just">
              <a:lnSpc>
                <a:spcPct val="100000"/>
              </a:lnSpc>
            </a:pPr>
            <a:r>
              <a:rPr lang="en-US" sz="2400" dirty="0">
                <a:latin typeface="Times New Roman" pitchFamily="18" charset="0"/>
                <a:cs typeface="Times New Roman" pitchFamily="18" charset="0"/>
              </a:rPr>
              <a:t>Model Training and Evaluation</a:t>
            </a:r>
          </a:p>
          <a:p>
            <a:pPr marL="0" indent="0" algn="just">
              <a:lnSpc>
                <a:spcPct val="100000"/>
              </a:lnSpc>
              <a:buNone/>
            </a:pPr>
            <a:r>
              <a:rPr lang="en-US" sz="2400" dirty="0">
                <a:latin typeface="Times New Roman" pitchFamily="18" charset="0"/>
                <a:cs typeface="Times New Roman" pitchFamily="18" charset="0"/>
              </a:rPr>
              <a:t>Training ensemble models (Random Forest) on preprocessed data, rigorously evaluating performance for accurate predictions.</a:t>
            </a:r>
          </a:p>
          <a:p>
            <a:pPr algn="just">
              <a:lnSpc>
                <a:spcPct val="100000"/>
              </a:lnSpc>
            </a:pPr>
            <a:r>
              <a:rPr lang="en-US" sz="2400" dirty="0">
                <a:latin typeface="Times New Roman" pitchFamily="18" charset="0"/>
                <a:cs typeface="Times New Roman" pitchFamily="18" charset="0"/>
              </a:rPr>
              <a:t>Deployment and Integration</a:t>
            </a:r>
          </a:p>
          <a:p>
            <a:pPr marL="0" indent="0" algn="just">
              <a:lnSpc>
                <a:spcPct val="100000"/>
              </a:lnSpc>
              <a:buNone/>
            </a:pPr>
            <a:r>
              <a:rPr lang="en-US" sz="2400" dirty="0">
                <a:latin typeface="Times New Roman" pitchFamily="18" charset="0"/>
                <a:cs typeface="Times New Roman" pitchFamily="18" charset="0"/>
              </a:rPr>
              <a:t>Deploying trained models with energy systems or user applications for real-time consumption predictions and recommendations.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813708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F1071C-9CE4-BC79-3DCB-98C02E490FCE}"/>
              </a:ext>
            </a:extLst>
          </p:cNvPr>
          <p:cNvSpPr>
            <a:spLocks noGrp="1"/>
          </p:cNvSpPr>
          <p:nvPr>
            <p:ph type="title"/>
          </p:nvPr>
        </p:nvSpPr>
        <p:spPr>
          <a:xfrm>
            <a:off x="274752" y="14721"/>
            <a:ext cx="10515600" cy="1325563"/>
          </a:xfrm>
        </p:spPr>
        <p:txBody>
          <a:bodyPr/>
          <a:lstStyle/>
          <a:p>
            <a:r>
              <a:rPr lang="en-IN" b="1" dirty="0" smtClean="0">
                <a:latin typeface="Times New Roman" pitchFamily="18" charset="0"/>
                <a:cs typeface="Times New Roman" pitchFamily="18" charset="0"/>
              </a:rPr>
              <a:t>Result </a:t>
            </a:r>
            <a:endParaRPr lang="en-IN" b="1"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0C0C3AAF-5D1E-02AC-DD7C-7A6ADB57F5A1}"/>
              </a:ext>
            </a:extLst>
          </p:cNvPr>
          <p:cNvSpPr>
            <a:spLocks noGrp="1"/>
          </p:cNvSpPr>
          <p:nvPr>
            <p:ph idx="1"/>
          </p:nvPr>
        </p:nvSpPr>
        <p:spPr>
          <a:xfrm>
            <a:off x="388308" y="3883067"/>
            <a:ext cx="5385770" cy="2260695"/>
          </a:xfrm>
        </p:spPr>
        <p:txBody>
          <a:bodyPr>
            <a:normAutofit/>
          </a:bodyPr>
          <a:lstStyle/>
          <a:p>
            <a:pPr algn="just"/>
            <a:r>
              <a:rPr lang="en-US" sz="2400" dirty="0">
                <a:latin typeface="Times New Roman" pitchFamily="18" charset="0"/>
                <a:cs typeface="Times New Roman" pitchFamily="18" charset="0"/>
              </a:rPr>
              <a:t>Predictive Accuracy</a:t>
            </a:r>
          </a:p>
          <a:p>
            <a:pPr marL="0" indent="0" algn="just">
              <a:buNone/>
            </a:pPr>
            <a:r>
              <a:rPr lang="en-US" sz="2400" dirty="0">
                <a:latin typeface="Times New Roman" pitchFamily="18" charset="0"/>
                <a:cs typeface="Times New Roman" pitchFamily="18" charset="0"/>
              </a:rPr>
              <a:t>The Random Forest model achieved an average error of 0.1932 degrees, a variance score (R^2) of 67.16%, and an accuracy of 95.71%.</a:t>
            </a:r>
          </a:p>
        </p:txBody>
      </p:sp>
      <p:pic>
        <p:nvPicPr>
          <p:cNvPr id="4" name="Image 0" descr="preencoded.png">
            <a:extLst>
              <a:ext uri="{FF2B5EF4-FFF2-40B4-BE49-F238E27FC236}">
                <a16:creationId xmlns="" xmlns:a16="http://schemas.microsoft.com/office/drawing/2014/main" id="{50E3664E-75F7-CB88-E6AB-6B4A3E31694A}"/>
              </a:ext>
            </a:extLst>
          </p:cNvPr>
          <p:cNvPicPr>
            <a:picLocks noChangeAspect="1"/>
          </p:cNvPicPr>
          <p:nvPr/>
        </p:nvPicPr>
        <p:blipFill>
          <a:blip r:embed="rId2"/>
          <a:stretch>
            <a:fillRect/>
          </a:stretch>
        </p:blipFill>
        <p:spPr>
          <a:xfrm>
            <a:off x="6380346" y="1529575"/>
            <a:ext cx="5554980" cy="4188303"/>
          </a:xfrm>
          <a:prstGeom prst="rect">
            <a:avLst/>
          </a:prstGeom>
        </p:spPr>
      </p:pic>
      <p:pic>
        <p:nvPicPr>
          <p:cNvPr id="6" name="Picture 5">
            <a:extLst>
              <a:ext uri="{FF2B5EF4-FFF2-40B4-BE49-F238E27FC236}">
                <a16:creationId xmlns="" xmlns:a16="http://schemas.microsoft.com/office/drawing/2014/main" id="{EF79D31F-487E-DC60-E4E8-CC2F34C7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52" y="1340284"/>
            <a:ext cx="6301256" cy="2116899"/>
          </a:xfrm>
          <a:prstGeom prst="rect">
            <a:avLst/>
          </a:prstGeom>
        </p:spPr>
      </p:pic>
    </p:spTree>
    <p:extLst>
      <p:ext uri="{BB962C8B-B14F-4D97-AF65-F5344CB8AC3E}">
        <p14:creationId xmlns:p14="http://schemas.microsoft.com/office/powerpoint/2010/main" val="25102346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99542-C594-05ED-196A-8FBDA52069CC}"/>
              </a:ext>
            </a:extLst>
          </p:cNvPr>
          <p:cNvSpPr>
            <a:spLocks noGrp="1"/>
          </p:cNvSpPr>
          <p:nvPr>
            <p:ph type="title"/>
          </p:nvPr>
        </p:nvSpPr>
        <p:spPr>
          <a:xfrm>
            <a:off x="312108" y="135701"/>
            <a:ext cx="10515600" cy="1325563"/>
          </a:xfrm>
        </p:spPr>
        <p:txBody>
          <a:bodyPr/>
          <a:lstStyle/>
          <a:p>
            <a:r>
              <a:rPr lang="en-IN" b="1" dirty="0">
                <a:latin typeface="Times New Roman" pitchFamily="18" charset="0"/>
                <a:cs typeface="Times New Roman" pitchFamily="18" charset="0"/>
              </a:rPr>
              <a:t>Conclusion</a:t>
            </a:r>
            <a:r>
              <a:rPr lang="en-IN" dirty="0">
                <a:latin typeface="Times New Roman" pitchFamily="18" charset="0"/>
                <a:cs typeface="Times New Roman" pitchFamily="18" charset="0"/>
              </a:rPr>
              <a:t/>
            </a:r>
            <a:br>
              <a:rPr lang="en-IN"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
        <p:nvSpPr>
          <p:cNvPr id="3" name="Content Placeholder 2">
            <a:extLst>
              <a:ext uri="{FF2B5EF4-FFF2-40B4-BE49-F238E27FC236}">
                <a16:creationId xmlns="" xmlns:a16="http://schemas.microsoft.com/office/drawing/2014/main" id="{159D7530-D97F-B5D6-08B7-F175E66A1095}"/>
              </a:ext>
            </a:extLst>
          </p:cNvPr>
          <p:cNvSpPr>
            <a:spLocks noGrp="1"/>
          </p:cNvSpPr>
          <p:nvPr>
            <p:ph idx="1"/>
          </p:nvPr>
        </p:nvSpPr>
        <p:spPr>
          <a:xfrm>
            <a:off x="374737" y="1038350"/>
            <a:ext cx="7712242" cy="4781300"/>
          </a:xfrm>
        </p:spPr>
        <p:txBody>
          <a:bodyPr/>
          <a:lstStyle/>
          <a:p>
            <a:pPr algn="just"/>
            <a:r>
              <a:rPr lang="en-US" sz="2400" dirty="0">
                <a:latin typeface="Times New Roman" pitchFamily="18" charset="0"/>
                <a:cs typeface="Times New Roman" pitchFamily="18" charset="0"/>
              </a:rPr>
              <a:t>Outperformed Existing System</a:t>
            </a:r>
          </a:p>
          <a:p>
            <a:pPr marL="0" indent="0" algn="just">
              <a:buNone/>
            </a:pPr>
            <a:r>
              <a:rPr lang="en-US" sz="2400" dirty="0">
                <a:latin typeface="Times New Roman" pitchFamily="18" charset="0"/>
                <a:cs typeface="Times New Roman" pitchFamily="18" charset="0"/>
              </a:rPr>
              <a:t>The proposed ensemble-based approach demonstrated superior predictive accuracy and efficiency compared to the existing random k-label joints approach.</a:t>
            </a:r>
          </a:p>
          <a:p>
            <a:pPr algn="just"/>
            <a:r>
              <a:rPr lang="en-US" sz="2400" dirty="0">
                <a:latin typeface="Times New Roman" pitchFamily="18" charset="0"/>
                <a:cs typeface="Times New Roman" pitchFamily="18" charset="0"/>
              </a:rPr>
              <a:t>Importance of Ensemble Techniques</a:t>
            </a:r>
          </a:p>
          <a:p>
            <a:pPr marL="0" indent="0" algn="just">
              <a:buNone/>
            </a:pPr>
            <a:r>
              <a:rPr lang="en-US" sz="2400" dirty="0">
                <a:latin typeface="Times New Roman" pitchFamily="18" charset="0"/>
                <a:cs typeface="Times New Roman" pitchFamily="18" charset="0"/>
              </a:rPr>
              <a:t>The findings emphasize the value of ensemble machine learning techniques in optimizing energy consumption and enabling significant energy savings.</a:t>
            </a:r>
          </a:p>
          <a:p>
            <a:pPr algn="just"/>
            <a:r>
              <a:rPr lang="en-US" sz="2400" dirty="0">
                <a:latin typeface="Times New Roman" pitchFamily="18" charset="0"/>
                <a:cs typeface="Times New Roman" pitchFamily="18" charset="0"/>
              </a:rPr>
              <a:t>Future Research Opportunities</a:t>
            </a:r>
          </a:p>
          <a:p>
            <a:pPr marL="0" indent="0" algn="just">
              <a:buNone/>
            </a:pPr>
            <a:r>
              <a:rPr lang="en-US" sz="2400" dirty="0">
                <a:latin typeface="Times New Roman" pitchFamily="18" charset="0"/>
                <a:cs typeface="Times New Roman" pitchFamily="18" charset="0"/>
              </a:rPr>
              <a:t>Continued exploration of fine-tuning model parameters and investigating additional ensemble techniques to further enhance the system's performance.</a:t>
            </a:r>
          </a:p>
        </p:txBody>
      </p:sp>
      <p:pic>
        <p:nvPicPr>
          <p:cNvPr id="4" name="Image 0" descr="preencoded.png">
            <a:extLst>
              <a:ext uri="{FF2B5EF4-FFF2-40B4-BE49-F238E27FC236}">
                <a16:creationId xmlns="" xmlns:a16="http://schemas.microsoft.com/office/drawing/2014/main" id="{92E25094-7F11-C119-B21E-9B7EF4B80A8C}"/>
              </a:ext>
            </a:extLst>
          </p:cNvPr>
          <p:cNvPicPr>
            <a:picLocks noChangeAspect="1"/>
          </p:cNvPicPr>
          <p:nvPr/>
        </p:nvPicPr>
        <p:blipFill>
          <a:blip r:embed="rId2"/>
          <a:stretch>
            <a:fillRect/>
          </a:stretch>
        </p:blipFill>
        <p:spPr>
          <a:xfrm>
            <a:off x="8550443" y="0"/>
            <a:ext cx="3641558" cy="6858000"/>
          </a:xfrm>
          <a:prstGeom prst="rect">
            <a:avLst/>
          </a:prstGeom>
        </p:spPr>
      </p:pic>
    </p:spTree>
    <p:extLst>
      <p:ext uri="{BB962C8B-B14F-4D97-AF65-F5344CB8AC3E}">
        <p14:creationId xmlns:p14="http://schemas.microsoft.com/office/powerpoint/2010/main" val="1954286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628</Words>
  <Application>Microsoft Office PowerPoint</Application>
  <PresentationFormat>Custom</PresentationFormat>
  <Paragraphs>56</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Abstract</vt:lpstr>
      <vt:lpstr>Existing System</vt:lpstr>
      <vt:lpstr>Proposed System </vt:lpstr>
      <vt:lpstr>Design </vt:lpstr>
      <vt:lpstr>Implementation</vt:lpstr>
      <vt:lpstr>Implementation </vt:lpstr>
      <vt:lpstr>Result </vt:lpstr>
      <vt:lpstr>Conclusion </vt:lpstr>
      <vt:lpstr>References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KUMAR REDDY PAPADESU</dc:creator>
  <cp:lastModifiedBy>pc</cp:lastModifiedBy>
  <cp:revision>16</cp:revision>
  <dcterms:created xsi:type="dcterms:W3CDTF">2024-04-14T09:34:33Z</dcterms:created>
  <dcterms:modified xsi:type="dcterms:W3CDTF">2024-04-17T18:47:53Z</dcterms:modified>
</cp:coreProperties>
</file>